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14" r:id="rId6"/>
    <p:sldId id="424" r:id="rId7"/>
    <p:sldId id="434" r:id="rId8"/>
    <p:sldId id="437" r:id="rId9"/>
    <p:sldId id="426" r:id="rId10"/>
    <p:sldId id="417" r:id="rId11"/>
    <p:sldId id="427" r:id="rId12"/>
    <p:sldId id="415" r:id="rId13"/>
    <p:sldId id="433" r:id="rId14"/>
    <p:sldId id="431" r:id="rId15"/>
    <p:sldId id="435" r:id="rId16"/>
    <p:sldId id="436" r:id="rId17"/>
    <p:sldId id="438" r:id="rId18"/>
    <p:sldId id="305" r:id="rId19"/>
  </p:sldIdLst>
  <p:sldSz cx="12192000" cy="6858000"/>
  <p:notesSz cx="12192000" cy="6858000"/>
  <p:custDataLst>
    <p:tags r:id="rId2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8" userDrawn="1">
          <p15:clr>
            <a:srgbClr val="A4A3A4"/>
          </p15:clr>
        </p15:guide>
        <p15:guide id="2" pos="2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1" autoAdjust="0"/>
  </p:normalViewPr>
  <p:slideViewPr>
    <p:cSldViewPr showGuides="1">
      <p:cViewPr varScale="1">
        <p:scale>
          <a:sx n="86" d="100"/>
          <a:sy n="86" d="100"/>
        </p:scale>
        <p:origin x="681" y="80"/>
      </p:cViewPr>
      <p:guideLst>
        <p:guide orient="horz" pos="3018"/>
        <p:guide pos="214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0.xml"/><Relationship Id="rId11" Type="http://schemas.openxmlformats.org/officeDocument/2006/relationships/slideLayout" Target="../slideLayouts/slideLayout5.xml"/><Relationship Id="rId10" Type="http://schemas.openxmlformats.org/officeDocument/2006/relationships/image" Target="../media/image28.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1.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2.xml"/><Relationship Id="rId11" Type="http://schemas.openxmlformats.org/officeDocument/2006/relationships/slideLayout" Target="../slideLayouts/slideLayout5.xml"/><Relationship Id="rId10" Type="http://schemas.openxmlformats.org/officeDocument/2006/relationships/image" Target="../media/image31.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3.xml"/><Relationship Id="rId11" Type="http://schemas.openxmlformats.org/officeDocument/2006/relationships/slideLayout" Target="../slideLayouts/slideLayout5.xml"/><Relationship Id="rId10" Type="http://schemas.openxmlformats.org/officeDocument/2006/relationships/image" Target="../media/image33.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4.xml"/><Relationship Id="rId11" Type="http://schemas.openxmlformats.org/officeDocument/2006/relationships/slideLayout" Target="../slideLayouts/slideLayout5.xml"/><Relationship Id="rId10" Type="http://schemas.openxmlformats.org/officeDocument/2006/relationships/image" Target="../media/image35.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5.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6.xml"/><Relationship Id="rId11" Type="http://schemas.openxmlformats.org/officeDocument/2006/relationships/slideLayout" Target="../slideLayouts/slideLayout5.xml"/><Relationship Id="rId10" Type="http://schemas.openxmlformats.org/officeDocument/2006/relationships/image" Target="../media/image38.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5.xml"/><Relationship Id="rId11" Type="http://schemas.openxmlformats.org/officeDocument/2006/relationships/slideLayout" Target="../slideLayouts/slideLayout5.xml"/><Relationship Id="rId10" Type="http://schemas.openxmlformats.org/officeDocument/2006/relationships/image" Target="../media/image20.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6.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7.xml"/><Relationship Id="rId13" Type="http://schemas.openxmlformats.org/officeDocument/2006/relationships/slideLayout" Target="../slideLayouts/slideLayout5.xml"/><Relationship Id="rId12" Type="http://schemas.openxmlformats.org/officeDocument/2006/relationships/image" Target="../media/image25.png"/><Relationship Id="rId11" Type="http://schemas.openxmlformats.org/officeDocument/2006/relationships/image" Target="../media/image24.png"/><Relationship Id="rId10" Type="http://schemas.openxmlformats.org/officeDocument/2006/relationships/image" Target="../media/image23.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8.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9.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4319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Xiang Zhang</a:t>
            </a:r>
            <a:endParaRPr sz="2400" dirty="0">
              <a:latin typeface="Times New Roman" panose="02020603050405020304"/>
              <a:cs typeface="Times New Roman" panose="02020603050405020304"/>
            </a:endParaRPr>
          </a:p>
        </p:txBody>
      </p:sp>
      <p:sp>
        <p:nvSpPr>
          <p:cNvPr id="38" name="object 38"/>
          <p:cNvSpPr txBox="1"/>
          <p:nvPr/>
        </p:nvSpPr>
        <p:spPr>
          <a:xfrm>
            <a:off x="361432" y="1416732"/>
            <a:ext cx="11209321" cy="762635"/>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400" b="1" spc="-5" dirty="0">
                <a:solidFill>
                  <a:srgbClr val="1F4E79"/>
                </a:solidFill>
                <a:latin typeface="Times New Roman" panose="02020603050405020304"/>
                <a:cs typeface="Times New Roman" panose="02020603050405020304"/>
              </a:rPr>
              <a:t>GNN-RAG: Graph Neural Retrieval for Efficient Large Language Model</a:t>
            </a:r>
            <a:endParaRPr lang="en-US" altLang="zh-CN" sz="2400" b="1" spc="-5"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r>
              <a:rPr lang="en-US" altLang="zh-CN" sz="2400" b="1" spc="-5" dirty="0">
                <a:solidFill>
                  <a:srgbClr val="1F4E79"/>
                </a:solidFill>
                <a:latin typeface="Times New Roman" panose="02020603050405020304"/>
                <a:cs typeface="Times New Roman" panose="02020603050405020304"/>
              </a:rPr>
              <a:t>Reasoning on Knowledge Graphs</a:t>
            </a:r>
            <a:endParaRPr lang="en-US" altLang="zh-CN" sz="24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690100" y="5117465"/>
            <a:ext cx="2112010" cy="50419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微软雅黑" panose="020B0503020204020204" charset="-122"/>
                <a:ea typeface="微软雅黑" panose="020B0503020204020204" charset="-122"/>
                <a:cs typeface="Noto Sans Mono CJK HK"/>
              </a:rPr>
              <a:t>——</a:t>
            </a:r>
            <a:r>
              <a:rPr lang="en-US" sz="1600" b="1" spc="150" dirty="0">
                <a:solidFill>
                  <a:srgbClr val="1F4E79"/>
                </a:solidFill>
                <a:latin typeface="微软雅黑" panose="020B0503020204020204" charset="-122"/>
                <a:ea typeface="微软雅黑" panose="020B0503020204020204" charset="-122"/>
                <a:cs typeface="Noto Sans Mono CJK HK"/>
              </a:rPr>
              <a:t>A</a:t>
            </a:r>
            <a:r>
              <a:rPr lang="en-US" sz="1600" b="1" spc="150" dirty="0">
                <a:solidFill>
                  <a:srgbClr val="1F4E79"/>
                </a:solidFill>
                <a:latin typeface="微软雅黑" panose="020B0503020204020204" charset="-122"/>
                <a:ea typeface="微软雅黑" panose="020B0503020204020204" charset="-122"/>
                <a:cs typeface="Noto Sans Mono CJK HK"/>
              </a:rPr>
              <a:t>CL 2025</a:t>
            </a: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sp>
        <p:nvSpPr>
          <p:cNvPr id="41" name="文本框 40"/>
          <p:cNvSpPr txBox="1"/>
          <p:nvPr/>
        </p:nvSpPr>
        <p:spPr>
          <a:xfrm>
            <a:off x="3429000" y="4688840"/>
            <a:ext cx="4548505" cy="368300"/>
          </a:xfrm>
          <a:prstGeom prst="rect">
            <a:avLst/>
          </a:prstGeom>
          <a:noFill/>
        </p:spPr>
        <p:txBody>
          <a:bodyPr wrap="square">
            <a:spAutoFit/>
          </a:bodyPr>
          <a:lstStyle/>
          <a:p>
            <a:pPr algn="ctr"/>
            <a:r>
              <a:rPr lang="en-US" altLang="zh-CN" dirty="0" err="1"/>
              <a:t>Code:https://github.com/cmavro/GNN-RAG</a:t>
            </a:r>
            <a:endParaRPr lang="en-US" altLang="zh-CN" dirty="0" err="1"/>
          </a:p>
        </p:txBody>
      </p:sp>
      <p:pic>
        <p:nvPicPr>
          <p:cNvPr id="25" name="图片 24"/>
          <p:cNvPicPr>
            <a:picLocks noChangeAspect="1"/>
          </p:cNvPicPr>
          <p:nvPr/>
        </p:nvPicPr>
        <p:blipFill>
          <a:blip r:embed="rId15"/>
          <a:stretch>
            <a:fillRect/>
          </a:stretch>
        </p:blipFill>
        <p:spPr>
          <a:xfrm>
            <a:off x="778510" y="2362200"/>
            <a:ext cx="10353675" cy="2143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4" name="文本框 23"/>
          <p:cNvSpPr txBox="1"/>
          <p:nvPr/>
        </p:nvSpPr>
        <p:spPr>
          <a:xfrm>
            <a:off x="7086600" y="2174875"/>
            <a:ext cx="4064000" cy="1753235"/>
          </a:xfrm>
          <a:prstGeom prst="rect">
            <a:avLst/>
          </a:prstGeom>
          <a:noFill/>
        </p:spPr>
        <p:txBody>
          <a:bodyPr wrap="square" rtlCol="0">
            <a:spAutoFit/>
          </a:bodyPr>
          <a:p>
            <a:pPr algn="just"/>
            <a:r>
              <a:rPr lang="en-US" altLang="zh-CN"/>
              <a:t>We use RoG as the semantic parsing approach, which finetunes a 7B LLM to generate executable relation paths given a question. During inference, we take the union of the reasoning paths retrieved by the two retrievers.</a:t>
            </a:r>
            <a:endParaRPr lang="en-US" altLang="zh-CN"/>
          </a:p>
        </p:txBody>
      </p:sp>
      <p:pic>
        <p:nvPicPr>
          <p:cNvPr id="22" name="图片 21"/>
          <p:cNvPicPr>
            <a:picLocks noChangeAspect="1"/>
          </p:cNvPicPr>
          <p:nvPr/>
        </p:nvPicPr>
        <p:blipFill>
          <a:blip r:embed="rId9"/>
          <a:stretch>
            <a:fillRect/>
          </a:stretch>
        </p:blipFill>
        <p:spPr>
          <a:xfrm>
            <a:off x="685800" y="2209800"/>
            <a:ext cx="5486400" cy="2019300"/>
          </a:xfrm>
          <a:prstGeom prst="rect">
            <a:avLst/>
          </a:prstGeom>
        </p:spPr>
      </p:pic>
      <p:pic>
        <p:nvPicPr>
          <p:cNvPr id="23" name="图片 22"/>
          <p:cNvPicPr>
            <a:picLocks noChangeAspect="1"/>
          </p:cNvPicPr>
          <p:nvPr/>
        </p:nvPicPr>
        <p:blipFill>
          <a:blip r:embed="rId10"/>
          <a:stretch>
            <a:fillRect/>
          </a:stretch>
        </p:blipFill>
        <p:spPr>
          <a:xfrm>
            <a:off x="457200" y="4648200"/>
            <a:ext cx="10370185" cy="15951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4" name="文本框 23"/>
          <p:cNvSpPr txBox="1"/>
          <p:nvPr/>
        </p:nvSpPr>
        <p:spPr>
          <a:xfrm>
            <a:off x="1447800" y="5029200"/>
            <a:ext cx="8756650" cy="1568450"/>
          </a:xfrm>
          <a:prstGeom prst="rect">
            <a:avLst/>
          </a:prstGeom>
          <a:noFill/>
        </p:spPr>
        <p:txBody>
          <a:bodyPr wrap="square" rtlCol="0">
            <a:spAutoFit/>
          </a:bodyPr>
          <a:p>
            <a:pPr algn="l"/>
            <a:r>
              <a:rPr lang="en-US" altLang="zh-CN" sz="1600">
                <a:sym typeface="+mn-ea"/>
              </a:rPr>
              <a:t>  Specifically, the context retrieved by GNN-RAG is fed into the downstream LLM to generate answers. If any of the generated responses are not included in the long-context, e.g., in the top-k = 100 triplets retrieved by text similarity, this indicates that GNN-RAG has provided additional deep graph context that is beneficial for answering the question. In contrast, when the answers align with the long-context information, the system routes the inference to long-context processing, thereby capitalizing on the increased graph data.</a:t>
            </a:r>
            <a:endParaRPr lang="en-US" altLang="zh-CN" sz="1600"/>
          </a:p>
        </p:txBody>
      </p:sp>
      <p:pic>
        <p:nvPicPr>
          <p:cNvPr id="22" name="图片 21"/>
          <p:cNvPicPr>
            <a:picLocks noChangeAspect="1"/>
          </p:cNvPicPr>
          <p:nvPr/>
        </p:nvPicPr>
        <p:blipFill>
          <a:blip r:embed="rId9"/>
          <a:stretch>
            <a:fillRect/>
          </a:stretch>
        </p:blipFill>
        <p:spPr>
          <a:xfrm>
            <a:off x="1295400" y="1524000"/>
            <a:ext cx="9529445" cy="33756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685800" y="1371600"/>
            <a:ext cx="4159885" cy="5414645"/>
          </a:xfrm>
          <a:prstGeom prst="rect">
            <a:avLst/>
          </a:prstGeom>
        </p:spPr>
      </p:pic>
      <p:pic>
        <p:nvPicPr>
          <p:cNvPr id="24" name="图片 23"/>
          <p:cNvPicPr>
            <a:picLocks noChangeAspect="1"/>
          </p:cNvPicPr>
          <p:nvPr/>
        </p:nvPicPr>
        <p:blipFill>
          <a:blip r:embed="rId10"/>
          <a:stretch>
            <a:fillRect/>
          </a:stretch>
        </p:blipFill>
        <p:spPr>
          <a:xfrm>
            <a:off x="5105400" y="1981200"/>
            <a:ext cx="6455410" cy="3430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762000" y="1936750"/>
            <a:ext cx="4962525" cy="2984500"/>
          </a:xfrm>
          <a:prstGeom prst="rect">
            <a:avLst/>
          </a:prstGeom>
        </p:spPr>
      </p:pic>
      <p:pic>
        <p:nvPicPr>
          <p:cNvPr id="26" name="图片 25"/>
          <p:cNvPicPr>
            <a:picLocks noChangeAspect="1"/>
          </p:cNvPicPr>
          <p:nvPr/>
        </p:nvPicPr>
        <p:blipFill>
          <a:blip r:embed="rId10"/>
          <a:stretch>
            <a:fillRect/>
          </a:stretch>
        </p:blipFill>
        <p:spPr>
          <a:xfrm>
            <a:off x="5791200" y="1884045"/>
            <a:ext cx="5201285" cy="30899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533400" y="1524000"/>
            <a:ext cx="5245735" cy="5088890"/>
          </a:xfrm>
          <a:prstGeom prst="rect">
            <a:avLst/>
          </a:prstGeom>
        </p:spPr>
      </p:pic>
      <p:pic>
        <p:nvPicPr>
          <p:cNvPr id="24" name="图片 23"/>
          <p:cNvPicPr>
            <a:picLocks noChangeAspect="1"/>
          </p:cNvPicPr>
          <p:nvPr/>
        </p:nvPicPr>
        <p:blipFill>
          <a:blip r:embed="rId10"/>
          <a:stretch>
            <a:fillRect/>
          </a:stretch>
        </p:blipFill>
        <p:spPr>
          <a:xfrm>
            <a:off x="5715000" y="1524000"/>
            <a:ext cx="6044565" cy="42805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2362200" y="1981200"/>
            <a:ext cx="7134225" cy="3581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endParaRPr lang="en-US" sz="3600" b="1" spc="-5" dirty="0">
              <a:solidFill>
                <a:srgbClr val="001F5F"/>
              </a:solidFill>
              <a:latin typeface="Times New Roman" panose="02020603050405020304"/>
              <a:cs typeface="Times New Roman" panose="02020603050405020304"/>
            </a:endParaRPr>
          </a:p>
        </p:txBody>
      </p:sp>
      <p:sp>
        <p:nvSpPr>
          <p:cNvPr id="24" name="文本框 23"/>
          <p:cNvSpPr txBox="1"/>
          <p:nvPr/>
        </p:nvSpPr>
        <p:spPr>
          <a:xfrm>
            <a:off x="248920" y="1636395"/>
            <a:ext cx="11020425" cy="2750820"/>
          </a:xfrm>
          <a:prstGeom prst="rect">
            <a:avLst/>
          </a:prstGeom>
          <a:noFill/>
        </p:spPr>
        <p:txBody>
          <a:bodyPr wrap="square" rtlCol="0">
            <a:noAutofit/>
          </a:bodyPr>
          <a:p>
            <a:pPr algn="just"/>
            <a:r>
              <a:rPr lang="en-US" altLang="zh-CN"/>
              <a:t>  Most recent approaches rely on costly LLM calls to generate executable relation paths or traverse the KG, which is inefficient in complex KGQA tasks, such as those involving multi-hop or multi-entity questions.We introduce the GNN-RAG framework, which utilizes lightweight Graph Neural Networks (GNNs) for effective and efficient graph retrieval.</a:t>
            </a:r>
            <a:endParaRPr lang="en-US" altLang="zh-CN"/>
          </a:p>
        </p:txBody>
      </p:sp>
      <p:pic>
        <p:nvPicPr>
          <p:cNvPr id="22" name="图片 21"/>
          <p:cNvPicPr>
            <a:picLocks noChangeAspect="1"/>
          </p:cNvPicPr>
          <p:nvPr/>
        </p:nvPicPr>
        <p:blipFill>
          <a:blip r:embed="rId9"/>
          <a:stretch>
            <a:fillRect/>
          </a:stretch>
        </p:blipFill>
        <p:spPr>
          <a:xfrm>
            <a:off x="2667000" y="2667000"/>
            <a:ext cx="6010275" cy="3848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Overview</a:t>
            </a:r>
            <a:endParaRPr lang="en-US" sz="3600" b="1" spc="-5" dirty="0">
              <a:solidFill>
                <a:srgbClr val="001F5F"/>
              </a:solidFill>
              <a:latin typeface="Times New Roman" panose="02020603050405020304"/>
              <a:cs typeface="Times New Roman" panose="02020603050405020304"/>
            </a:endParaRPr>
          </a:p>
        </p:txBody>
      </p:sp>
      <p:pic>
        <p:nvPicPr>
          <p:cNvPr id="22" name="图片 21" descr="屏幕截图 2025-11-10 113731"/>
          <p:cNvPicPr>
            <a:picLocks noChangeAspect="1"/>
          </p:cNvPicPr>
          <p:nvPr/>
        </p:nvPicPr>
        <p:blipFill>
          <a:blip r:embed="rId9"/>
          <a:stretch>
            <a:fillRect/>
          </a:stretch>
        </p:blipFill>
        <p:spPr>
          <a:xfrm>
            <a:off x="685800" y="1828800"/>
            <a:ext cx="10015220" cy="43795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3" name="文本框 22"/>
          <p:cNvSpPr txBox="1"/>
          <p:nvPr/>
        </p:nvSpPr>
        <p:spPr>
          <a:xfrm>
            <a:off x="5791200" y="1828800"/>
            <a:ext cx="6096000" cy="368300"/>
          </a:xfrm>
          <a:prstGeom prst="rect">
            <a:avLst/>
          </a:prstGeom>
          <a:noFill/>
        </p:spPr>
        <p:txBody>
          <a:bodyPr wrap="square" rtlCol="0" anchor="t">
            <a:spAutoFit/>
          </a:bodyPr>
          <a:p>
            <a:pPr algn="just"/>
            <a:r>
              <a:rPr lang="en-US" altLang="zh-CN"/>
              <a:t>  </a:t>
            </a:r>
            <a:endParaRPr lang="en-US" altLang="zh-CN"/>
          </a:p>
        </p:txBody>
      </p:sp>
      <p:pic>
        <p:nvPicPr>
          <p:cNvPr id="24" name="图片 23"/>
          <p:cNvPicPr>
            <a:picLocks noChangeAspect="1"/>
          </p:cNvPicPr>
          <p:nvPr/>
        </p:nvPicPr>
        <p:blipFill>
          <a:blip r:embed="rId9"/>
          <a:stretch>
            <a:fillRect/>
          </a:stretch>
        </p:blipFill>
        <p:spPr>
          <a:xfrm>
            <a:off x="657225" y="1943735"/>
            <a:ext cx="4085590" cy="2524125"/>
          </a:xfrm>
          <a:prstGeom prst="rect">
            <a:avLst/>
          </a:prstGeom>
        </p:spPr>
      </p:pic>
      <p:sp>
        <p:nvSpPr>
          <p:cNvPr id="26" name="文本框 25"/>
          <p:cNvSpPr txBox="1"/>
          <p:nvPr/>
        </p:nvSpPr>
        <p:spPr>
          <a:xfrm>
            <a:off x="6242685" y="2133600"/>
            <a:ext cx="4064000" cy="2030095"/>
          </a:xfrm>
          <a:prstGeom prst="rect">
            <a:avLst/>
          </a:prstGeom>
          <a:noFill/>
        </p:spPr>
        <p:txBody>
          <a:bodyPr wrap="square" rtlCol="0">
            <a:spAutoFit/>
          </a:bodyPr>
          <a:p>
            <a:r>
              <a:rPr lang="en-US" altLang="zh-CN"/>
              <a:t>As KGs usually contain millions of facts and nodes, a smaller question-specific subgraph Gq is retrieved for a question q. Entity linking identifies question entities {eq} and subgraph Gq is extracted by following connections that start from</a:t>
            </a:r>
            <a:endParaRPr lang="en-US" altLang="zh-CN"/>
          </a:p>
          <a:p>
            <a:r>
              <a:rPr lang="en-US" altLang="zh-CN"/>
              <a:t>these question entities.</a:t>
            </a:r>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3" name="文本框 22"/>
          <p:cNvSpPr txBox="1"/>
          <p:nvPr/>
        </p:nvSpPr>
        <p:spPr>
          <a:xfrm>
            <a:off x="5791200" y="1828800"/>
            <a:ext cx="6096000" cy="368300"/>
          </a:xfrm>
          <a:prstGeom prst="rect">
            <a:avLst/>
          </a:prstGeom>
          <a:noFill/>
        </p:spPr>
        <p:txBody>
          <a:bodyPr wrap="square" rtlCol="0" anchor="t">
            <a:spAutoFit/>
          </a:bodyPr>
          <a:p>
            <a:pPr algn="just"/>
            <a:r>
              <a:rPr lang="en-US" altLang="zh-CN"/>
              <a:t>  </a:t>
            </a:r>
            <a:endParaRPr lang="en-US" altLang="zh-CN"/>
          </a:p>
        </p:txBody>
      </p:sp>
      <p:pic>
        <p:nvPicPr>
          <p:cNvPr id="27" name="图片 26"/>
          <p:cNvPicPr>
            <a:picLocks noChangeAspect="1"/>
          </p:cNvPicPr>
          <p:nvPr/>
        </p:nvPicPr>
        <p:blipFill>
          <a:blip r:embed="rId9"/>
          <a:stretch>
            <a:fillRect/>
          </a:stretch>
        </p:blipFill>
        <p:spPr>
          <a:xfrm>
            <a:off x="2057400" y="4267200"/>
            <a:ext cx="6885305" cy="2143760"/>
          </a:xfrm>
          <a:prstGeom prst="rect">
            <a:avLst/>
          </a:prstGeom>
        </p:spPr>
      </p:pic>
      <p:pic>
        <p:nvPicPr>
          <p:cNvPr id="24" name="图片 23"/>
          <p:cNvPicPr>
            <a:picLocks noChangeAspect="1"/>
          </p:cNvPicPr>
          <p:nvPr/>
        </p:nvPicPr>
        <p:blipFill>
          <a:blip r:embed="rId10"/>
          <a:stretch>
            <a:fillRect/>
          </a:stretch>
        </p:blipFill>
        <p:spPr>
          <a:xfrm>
            <a:off x="2057400" y="1750695"/>
            <a:ext cx="7303135" cy="20599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3" name="文本框 22"/>
          <p:cNvSpPr txBox="1"/>
          <p:nvPr/>
        </p:nvSpPr>
        <p:spPr>
          <a:xfrm>
            <a:off x="5791200" y="1828800"/>
            <a:ext cx="6096000" cy="368300"/>
          </a:xfrm>
          <a:prstGeom prst="rect">
            <a:avLst/>
          </a:prstGeom>
          <a:noFill/>
        </p:spPr>
        <p:txBody>
          <a:bodyPr wrap="square" rtlCol="0" anchor="t">
            <a:spAutoFit/>
          </a:bodyPr>
          <a:p>
            <a:pPr algn="just"/>
            <a:r>
              <a:rPr lang="en-US" altLang="zh-CN"/>
              <a:t>  </a:t>
            </a:r>
            <a:endParaRPr lang="en-US" altLang="zh-CN"/>
          </a:p>
        </p:txBody>
      </p:sp>
      <p:pic>
        <p:nvPicPr>
          <p:cNvPr id="22" name="图片 21"/>
          <p:cNvPicPr>
            <a:picLocks noChangeAspect="1"/>
          </p:cNvPicPr>
          <p:nvPr/>
        </p:nvPicPr>
        <p:blipFill>
          <a:blip r:embed="rId9"/>
          <a:stretch>
            <a:fillRect/>
          </a:stretch>
        </p:blipFill>
        <p:spPr>
          <a:xfrm>
            <a:off x="2133600" y="2057400"/>
            <a:ext cx="7673340" cy="35286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226060" y="1917700"/>
            <a:ext cx="4991100" cy="866775"/>
          </a:xfrm>
          <a:prstGeom prst="rect">
            <a:avLst/>
          </a:prstGeom>
        </p:spPr>
      </p:pic>
      <p:pic>
        <p:nvPicPr>
          <p:cNvPr id="28" name="图片 27"/>
          <p:cNvPicPr>
            <a:picLocks noChangeAspect="1"/>
          </p:cNvPicPr>
          <p:nvPr/>
        </p:nvPicPr>
        <p:blipFill>
          <a:blip r:embed="rId10"/>
          <a:stretch>
            <a:fillRect/>
          </a:stretch>
        </p:blipFill>
        <p:spPr>
          <a:xfrm>
            <a:off x="152400" y="3670300"/>
            <a:ext cx="6753225" cy="1152525"/>
          </a:xfrm>
          <a:prstGeom prst="rect">
            <a:avLst/>
          </a:prstGeom>
        </p:spPr>
      </p:pic>
      <p:sp>
        <p:nvSpPr>
          <p:cNvPr id="29" name="文本框 28"/>
          <p:cNvSpPr txBox="1"/>
          <p:nvPr/>
        </p:nvSpPr>
        <p:spPr>
          <a:xfrm>
            <a:off x="7162800" y="1617345"/>
            <a:ext cx="4064000" cy="2030095"/>
          </a:xfrm>
          <a:prstGeom prst="rect">
            <a:avLst/>
          </a:prstGeom>
          <a:noFill/>
        </p:spPr>
        <p:txBody>
          <a:bodyPr wrap="square" rtlCol="0">
            <a:spAutoFit/>
          </a:bodyPr>
          <a:p>
            <a:pPr algn="dist"/>
            <a:r>
              <a:rPr lang="en-US" altLang="zh-CN"/>
              <a:t>  As complex questions consist of multiple subquestions, we obtain K different question embeddings qk,  that capture different question parts . Question embeddings qk and KG relation embeddings r are encoded via a shared pretrained LM , such as SBERT .</a:t>
            </a:r>
            <a:endParaRPr lang="en-US" altLang="zh-CN"/>
          </a:p>
        </p:txBody>
      </p:sp>
      <p:sp>
        <p:nvSpPr>
          <p:cNvPr id="30" name="文本框 29"/>
          <p:cNvSpPr txBox="1"/>
          <p:nvPr/>
        </p:nvSpPr>
        <p:spPr>
          <a:xfrm>
            <a:off x="7162800" y="3745865"/>
            <a:ext cx="4064000" cy="922020"/>
          </a:xfrm>
          <a:prstGeom prst="rect">
            <a:avLst/>
          </a:prstGeom>
          <a:noFill/>
        </p:spPr>
        <p:txBody>
          <a:bodyPr wrap="square" rtlCol="0">
            <a:spAutoFit/>
          </a:bodyPr>
          <a:p>
            <a:pPr algn="dist"/>
            <a:r>
              <a:rPr lang="en-US" altLang="zh-CN"/>
              <a:t>  We implement a multi-head GNN layer which aggregates neighboring messages based on different question parts as</a:t>
            </a:r>
            <a:endParaRPr lang="en-US" altLang="zh-CN"/>
          </a:p>
        </p:txBody>
      </p:sp>
      <p:pic>
        <p:nvPicPr>
          <p:cNvPr id="31" name="图片 30"/>
          <p:cNvPicPr>
            <a:picLocks noChangeAspect="1"/>
          </p:cNvPicPr>
          <p:nvPr/>
        </p:nvPicPr>
        <p:blipFill>
          <a:blip r:embed="rId11"/>
          <a:stretch>
            <a:fillRect/>
          </a:stretch>
        </p:blipFill>
        <p:spPr>
          <a:xfrm>
            <a:off x="304800" y="5105400"/>
            <a:ext cx="4124325" cy="676275"/>
          </a:xfrm>
          <a:prstGeom prst="rect">
            <a:avLst/>
          </a:prstGeom>
        </p:spPr>
      </p:pic>
      <p:pic>
        <p:nvPicPr>
          <p:cNvPr id="22" name="图片 21"/>
          <p:cNvPicPr>
            <a:picLocks noChangeAspect="1"/>
          </p:cNvPicPr>
          <p:nvPr/>
        </p:nvPicPr>
        <p:blipFill>
          <a:blip r:embed="rId12"/>
          <a:stretch>
            <a:fillRect/>
          </a:stretch>
        </p:blipFill>
        <p:spPr>
          <a:xfrm>
            <a:off x="76200" y="2667000"/>
            <a:ext cx="3669665" cy="1212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7" name="文本框 26"/>
          <p:cNvSpPr txBox="1"/>
          <p:nvPr/>
        </p:nvSpPr>
        <p:spPr>
          <a:xfrm>
            <a:off x="6477000" y="2362200"/>
            <a:ext cx="4645025" cy="5178425"/>
          </a:xfrm>
          <a:prstGeom prst="rect">
            <a:avLst/>
          </a:prstGeom>
          <a:noFill/>
        </p:spPr>
        <p:txBody>
          <a:bodyPr wrap="square" rtlCol="0">
            <a:noAutofit/>
          </a:bodyPr>
          <a:p>
            <a:pPr algn="dist"/>
            <a:r>
              <a:rPr lang="en-US" altLang="zh-CN"/>
              <a:t>  This approach ensures that node embeddings capture deep graph information, enabling a revisited and refined KG traversal.</a:t>
            </a:r>
            <a:endParaRPr lang="zh-CN" altLang="en-US"/>
          </a:p>
        </p:txBody>
      </p:sp>
      <p:pic>
        <p:nvPicPr>
          <p:cNvPr id="26" name="图片 25"/>
          <p:cNvPicPr>
            <a:picLocks noChangeAspect="1"/>
          </p:cNvPicPr>
          <p:nvPr/>
        </p:nvPicPr>
        <p:blipFill>
          <a:blip r:embed="rId9"/>
          <a:stretch>
            <a:fillRect/>
          </a:stretch>
        </p:blipFill>
        <p:spPr>
          <a:xfrm>
            <a:off x="533400" y="2362200"/>
            <a:ext cx="3924300" cy="1143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8" name="文本框 27"/>
          <p:cNvSpPr txBox="1"/>
          <p:nvPr/>
        </p:nvSpPr>
        <p:spPr>
          <a:xfrm>
            <a:off x="838200" y="1905000"/>
            <a:ext cx="9683115" cy="4468495"/>
          </a:xfrm>
          <a:prstGeom prst="rect">
            <a:avLst/>
          </a:prstGeom>
          <a:noFill/>
        </p:spPr>
        <p:txBody>
          <a:bodyPr wrap="square" rtlCol="0">
            <a:noAutofit/>
          </a:bodyPr>
          <a:p>
            <a:endParaRPr lang="en-US" altLang="zh-CN"/>
          </a:p>
        </p:txBody>
      </p:sp>
      <p:sp>
        <p:nvSpPr>
          <p:cNvPr id="24" name="文本框 23"/>
          <p:cNvSpPr txBox="1"/>
          <p:nvPr/>
        </p:nvSpPr>
        <p:spPr>
          <a:xfrm>
            <a:off x="1752600" y="1988820"/>
            <a:ext cx="8526780" cy="2584450"/>
          </a:xfrm>
          <a:prstGeom prst="rect">
            <a:avLst/>
          </a:prstGeom>
          <a:noFill/>
        </p:spPr>
        <p:txBody>
          <a:bodyPr wrap="square" rtlCol="0">
            <a:spAutoFit/>
          </a:bodyPr>
          <a:p>
            <a:pPr algn="just"/>
            <a:r>
              <a:rPr lang="en-US" altLang="zh-CN"/>
              <a:t>  Treating KGQA as a node classification problem, where the correct answer nodes are positive samples and other nodes are negative samples, the GNN is trained such that the probability of the correct answer nodes approaches 1 in the final layer, and the GNN parameters are optimized using the KL divergence loss.</a:t>
            </a:r>
            <a:endParaRPr lang="en-US" altLang="zh-CN"/>
          </a:p>
          <a:p>
            <a:pPr algn="just"/>
            <a:r>
              <a:rPr lang="en-US" altLang="zh-CN"/>
              <a:t>  During inference, nodes with the highest probability scores are identified as candidate answers. To filter out noisy information, we select nodes whose cumulative probability exceeds a threshold of 0.95.Subsequently, the shortest paths connecting the question entities to the candidate answers are extracted. These reasoning paths are then verbalized using a predefined template and serve as input for the LLM-based RAG process.</a:t>
            </a:r>
            <a:endParaRPr lang="en-US" altLang="zh-CN"/>
          </a:p>
        </p:txBody>
      </p:sp>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7878</Words>
  <Application>WPS 演示</Application>
  <PresentationFormat>宽屏</PresentationFormat>
  <Paragraphs>353</Paragraphs>
  <Slides>16</Slides>
  <Notes>11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Wingdings</vt:lpstr>
      <vt:lpstr>Trebuchet MS</vt:lpstr>
      <vt:lpstr>Arial</vt:lpstr>
      <vt:lpstr>Times New Roman</vt:lpstr>
      <vt:lpstr>微软雅黑</vt:lpstr>
      <vt:lpstr>Noto Sans Mono CJK HK</vt:lpstr>
      <vt:lpstr>Segoe Print</vt:lpstr>
      <vt:lpstr>Calibri</vt:lpstr>
      <vt:lpstr>Arial Unicode MS</vt:lpstr>
      <vt:lpstr>等线</vt:lpstr>
      <vt:lpstr>Saturday Sans Regular</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雯雯</cp:lastModifiedBy>
  <cp:revision>436</cp:revision>
  <dcterms:created xsi:type="dcterms:W3CDTF">2023-09-17T03:47:00Z</dcterms:created>
  <dcterms:modified xsi:type="dcterms:W3CDTF">2025-11-15T08:41:07Z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2023-09-07T16:00:00Z</vt:filetime>
  </property>
  <property fmtid="{D5CDD505-2E9C-101B-9397-08002B2CF9AE}" pid="3" name="Creator">
    <vt:lpwstr>Microsoft? PowerPoint? 2016</vt:lpwstr>
  </property>
  <property fmtid="{D5CDD505-2E9C-101B-9397-08002B2CF9AE}" pid="4" name="LastSaved">
    <vt:filetime>2023-09-28T16:00:00Z</vt:filetime>
  </property>
  <property fmtid="{D5CDD505-2E9C-101B-9397-08002B2CF9AE}" pid="5" name="ICV">
    <vt:lpwstr>637F99E4384743058473D0AB5B9F1424_13</vt:lpwstr>
  </property>
  <property fmtid="{D5CDD505-2E9C-101B-9397-08002B2CF9AE}" pid="6" name="KSOProductBuildVer">
    <vt:lpwstr>2052-12.1.0.23542</vt:lpwstr>
  </property>
</Properties>
</file>